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Spectral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pectral-regular.fntdata"/><Relationship Id="rId21" Type="http://schemas.openxmlformats.org/officeDocument/2006/relationships/slide" Target="slides/slide16.xml"/><Relationship Id="rId24" Type="http://schemas.openxmlformats.org/officeDocument/2006/relationships/font" Target="fonts/Spectral-italic.fntdata"/><Relationship Id="rId23" Type="http://schemas.openxmlformats.org/officeDocument/2006/relationships/font" Target="fonts/Spectral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pectral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30cd282d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30cd282d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30cd282d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30cd282d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30cd282d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30cd282d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30cd282d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30cd282d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30cd282d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30cd282d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30cd282d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30cd282d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0cd282d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0cd282d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2d84cdb5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2d84cdb5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2d84cdb5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2d84cdb5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2d84cdb5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2d84cdb5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2d84cdb5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2d84cdb5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2d84cdb5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2d84cdb5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2d84cdb5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2d84cdb5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2d84cdb5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2d84cdb5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30cd282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30cd282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Spectral"/>
              <a:buNone/>
              <a:defRPr sz="5200">
                <a:latin typeface="Spectral"/>
                <a:ea typeface="Spectral"/>
                <a:cs typeface="Spectral"/>
                <a:sym typeface="Spectr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274900" y="4784050"/>
            <a:ext cx="459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Arvind Balasubramanian, Radio KSP4.0</a:t>
            </a:r>
            <a:endParaRPr sz="11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hyperlink" Target="https://ui.adsabs.harvard.edu/abs/1994AJ....107.1829C/abstrac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275625"/>
            <a:ext cx="8520600" cy="7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Radio Astronomy Observing Basics</a:t>
            </a:r>
            <a:endParaRPr sz="3900">
              <a:solidFill>
                <a:srgbClr val="FF99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880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Spectral"/>
                <a:ea typeface="Spectral"/>
                <a:cs typeface="Spectral"/>
                <a:sym typeface="Spectral"/>
              </a:rPr>
              <a:t>KSP4.0 - Exploring the radio sky</a:t>
            </a:r>
            <a:endParaRPr sz="21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625" y="1351875"/>
            <a:ext cx="3423576" cy="342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982425" y="4476750"/>
            <a:ext cx="354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Credit: SARAO, SSS, S. Dagnello and W. Cotton (NRAO/AUI/NSF)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125" y="1351875"/>
            <a:ext cx="3423575" cy="34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735300" y="4452350"/>
            <a:ext cx="144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ectral"/>
                <a:ea typeface="Spectral"/>
                <a:cs typeface="Spectral"/>
                <a:sym typeface="Spectral"/>
              </a:rPr>
              <a:t>Credit : NAOJ</a:t>
            </a:r>
            <a:endParaRPr sz="9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237250" y="334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For a point source at the phase center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 rot="10800000">
            <a:off x="1005025" y="982600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2"/>
          <p:cNvCxnSpPr/>
          <p:nvPr/>
        </p:nvCxnSpPr>
        <p:spPr>
          <a:xfrm rot="-5400000">
            <a:off x="2376509" y="2354301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2"/>
          <p:cNvCxnSpPr/>
          <p:nvPr/>
        </p:nvCxnSpPr>
        <p:spPr>
          <a:xfrm rot="10800000">
            <a:off x="5333275" y="1090675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2"/>
          <p:cNvCxnSpPr/>
          <p:nvPr/>
        </p:nvCxnSpPr>
        <p:spPr>
          <a:xfrm rot="-5400000">
            <a:off x="6704759" y="2462376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297" y="212597"/>
            <a:ext cx="4115150" cy="6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 rot="-5400000">
            <a:off x="-96775" y="2144650"/>
            <a:ext cx="1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Amplitude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 rot="-5400000">
            <a:off x="4127250" y="2341725"/>
            <a:ext cx="1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Phase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1442000" y="4012625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baseline/wavelength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5770250" y="4098050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baseline/wavelength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76" name="Google Shape;176;p22"/>
          <p:cNvCxnSpPr/>
          <p:nvPr/>
        </p:nvCxnSpPr>
        <p:spPr>
          <a:xfrm flipH="1" rot="10800000">
            <a:off x="1347275" y="2307400"/>
            <a:ext cx="2017200" cy="15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2"/>
          <p:cNvCxnSpPr/>
          <p:nvPr/>
        </p:nvCxnSpPr>
        <p:spPr>
          <a:xfrm flipH="1" rot="10800000">
            <a:off x="5407725" y="3759425"/>
            <a:ext cx="2017200" cy="150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237250" y="334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For a point source away from the phase center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" name="Google Shape;184;p23"/>
          <p:cNvCxnSpPr/>
          <p:nvPr/>
        </p:nvCxnSpPr>
        <p:spPr>
          <a:xfrm rot="10800000">
            <a:off x="1005025" y="982600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3"/>
          <p:cNvCxnSpPr/>
          <p:nvPr/>
        </p:nvCxnSpPr>
        <p:spPr>
          <a:xfrm rot="-5400000">
            <a:off x="2376509" y="2354301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3"/>
          <p:cNvCxnSpPr/>
          <p:nvPr/>
        </p:nvCxnSpPr>
        <p:spPr>
          <a:xfrm rot="10800000">
            <a:off x="5333275" y="1090675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3"/>
          <p:cNvCxnSpPr/>
          <p:nvPr/>
        </p:nvCxnSpPr>
        <p:spPr>
          <a:xfrm rot="-5400000">
            <a:off x="6704759" y="2462376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897" y="288797"/>
            <a:ext cx="4115150" cy="6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 rot="-5400000">
            <a:off x="-96775" y="2144650"/>
            <a:ext cx="1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Amplitude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 rot="-5400000">
            <a:off x="4127250" y="2341725"/>
            <a:ext cx="1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Phase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442000" y="4012625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baseline/wavelength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5770250" y="4098050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baseline/wavelength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237250" y="334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For a point source away from the phase center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24"/>
          <p:cNvCxnSpPr/>
          <p:nvPr/>
        </p:nvCxnSpPr>
        <p:spPr>
          <a:xfrm rot="10800000">
            <a:off x="1005025" y="982600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4"/>
          <p:cNvCxnSpPr/>
          <p:nvPr/>
        </p:nvCxnSpPr>
        <p:spPr>
          <a:xfrm rot="-5400000">
            <a:off x="2376509" y="2354301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4"/>
          <p:cNvCxnSpPr/>
          <p:nvPr/>
        </p:nvCxnSpPr>
        <p:spPr>
          <a:xfrm rot="10800000">
            <a:off x="5333275" y="1090675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4"/>
          <p:cNvCxnSpPr/>
          <p:nvPr/>
        </p:nvCxnSpPr>
        <p:spPr>
          <a:xfrm rot="-5400000">
            <a:off x="6704759" y="2462376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897" y="288797"/>
            <a:ext cx="4115150" cy="6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 rot="-5400000">
            <a:off x="-96775" y="2144650"/>
            <a:ext cx="1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Amplitude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 rot="-5400000">
            <a:off x="4127250" y="2341725"/>
            <a:ext cx="1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Phase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442000" y="4012625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baseline/wavelength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5770250" y="4098050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baseline/wavelength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08" name="Google Shape;208;p24"/>
          <p:cNvCxnSpPr/>
          <p:nvPr/>
        </p:nvCxnSpPr>
        <p:spPr>
          <a:xfrm flipH="1" rot="10800000">
            <a:off x="1257950" y="2307400"/>
            <a:ext cx="2017200" cy="15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4"/>
          <p:cNvCxnSpPr/>
          <p:nvPr/>
        </p:nvCxnSpPr>
        <p:spPr>
          <a:xfrm flipH="1" rot="-2700000">
            <a:off x="5005554" y="1946144"/>
            <a:ext cx="2017376" cy="15063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4"/>
          <p:cNvCxnSpPr/>
          <p:nvPr/>
        </p:nvCxnSpPr>
        <p:spPr>
          <a:xfrm flipH="1" rot="-2700000">
            <a:off x="6442854" y="3055244"/>
            <a:ext cx="2017376" cy="15063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" name="Google Shape;216;p25"/>
          <p:cNvCxnSpPr/>
          <p:nvPr/>
        </p:nvCxnSpPr>
        <p:spPr>
          <a:xfrm rot="10800000">
            <a:off x="1005025" y="982600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5"/>
          <p:cNvCxnSpPr/>
          <p:nvPr/>
        </p:nvCxnSpPr>
        <p:spPr>
          <a:xfrm rot="-5400000">
            <a:off x="2376509" y="2354301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497" y="1431797"/>
            <a:ext cx="4115150" cy="6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 rot="-5400000">
            <a:off x="-96775" y="2144650"/>
            <a:ext cx="1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Amplitude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1442000" y="4012625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baseline/wavelength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1019775" y="2184500"/>
            <a:ext cx="1190950" cy="1503600"/>
          </a:xfrm>
          <a:custGeom>
            <a:rect b="b" l="l" r="r" t="t"/>
            <a:pathLst>
              <a:path extrusionOk="0" h="60144" w="47638">
                <a:moveTo>
                  <a:pt x="0" y="0"/>
                </a:moveTo>
                <a:cubicBezTo>
                  <a:pt x="1042" y="298"/>
                  <a:pt x="4714" y="1042"/>
                  <a:pt x="6252" y="1786"/>
                </a:cubicBezTo>
                <a:cubicBezTo>
                  <a:pt x="7790" y="2530"/>
                  <a:pt x="8039" y="3325"/>
                  <a:pt x="9230" y="4466"/>
                </a:cubicBezTo>
                <a:cubicBezTo>
                  <a:pt x="10421" y="5607"/>
                  <a:pt x="11909" y="6997"/>
                  <a:pt x="13398" y="8634"/>
                </a:cubicBezTo>
                <a:cubicBezTo>
                  <a:pt x="14887" y="10272"/>
                  <a:pt x="16872" y="12256"/>
                  <a:pt x="18162" y="14291"/>
                </a:cubicBezTo>
                <a:cubicBezTo>
                  <a:pt x="19452" y="16326"/>
                  <a:pt x="20345" y="19155"/>
                  <a:pt x="21139" y="20842"/>
                </a:cubicBezTo>
                <a:cubicBezTo>
                  <a:pt x="21933" y="22529"/>
                  <a:pt x="21884" y="22480"/>
                  <a:pt x="22926" y="24415"/>
                </a:cubicBezTo>
                <a:cubicBezTo>
                  <a:pt x="23968" y="26350"/>
                  <a:pt x="25556" y="29526"/>
                  <a:pt x="27392" y="32454"/>
                </a:cubicBezTo>
                <a:cubicBezTo>
                  <a:pt x="29228" y="35382"/>
                  <a:pt x="31858" y="39252"/>
                  <a:pt x="33942" y="41981"/>
                </a:cubicBezTo>
                <a:cubicBezTo>
                  <a:pt x="36026" y="44710"/>
                  <a:pt x="38160" y="46745"/>
                  <a:pt x="39897" y="48829"/>
                </a:cubicBezTo>
                <a:cubicBezTo>
                  <a:pt x="41634" y="50913"/>
                  <a:pt x="43073" y="52601"/>
                  <a:pt x="44363" y="54487"/>
                </a:cubicBezTo>
                <a:cubicBezTo>
                  <a:pt x="45653" y="56373"/>
                  <a:pt x="47092" y="59201"/>
                  <a:pt x="47638" y="60144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Google Shape;222;p25"/>
          <p:cNvSpPr/>
          <p:nvPr/>
        </p:nvSpPr>
        <p:spPr>
          <a:xfrm>
            <a:off x="2233075" y="3233302"/>
            <a:ext cx="1176075" cy="503375"/>
          </a:xfrm>
          <a:custGeom>
            <a:rect b="b" l="l" r="r" t="t"/>
            <a:pathLst>
              <a:path extrusionOk="0" h="20135" w="47043">
                <a:moveTo>
                  <a:pt x="0" y="18050"/>
                </a:moveTo>
                <a:cubicBezTo>
                  <a:pt x="893" y="16413"/>
                  <a:pt x="3870" y="10508"/>
                  <a:pt x="5359" y="8225"/>
                </a:cubicBezTo>
                <a:cubicBezTo>
                  <a:pt x="6848" y="5942"/>
                  <a:pt x="7146" y="5644"/>
                  <a:pt x="8932" y="4354"/>
                </a:cubicBezTo>
                <a:cubicBezTo>
                  <a:pt x="10719" y="3064"/>
                  <a:pt x="10868" y="-1402"/>
                  <a:pt x="16078" y="484"/>
                </a:cubicBezTo>
                <a:cubicBezTo>
                  <a:pt x="21289" y="2370"/>
                  <a:pt x="35580" y="12692"/>
                  <a:pt x="40195" y="15669"/>
                </a:cubicBezTo>
                <a:cubicBezTo>
                  <a:pt x="44810" y="18646"/>
                  <a:pt x="42627" y="17604"/>
                  <a:pt x="43768" y="18348"/>
                </a:cubicBezTo>
                <a:cubicBezTo>
                  <a:pt x="44909" y="19092"/>
                  <a:pt x="46497" y="19837"/>
                  <a:pt x="47043" y="20135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Google Shape;223;p25"/>
          <p:cNvSpPr txBox="1"/>
          <p:nvPr/>
        </p:nvSpPr>
        <p:spPr>
          <a:xfrm>
            <a:off x="4380150" y="2627575"/>
            <a:ext cx="416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For an extended uniform source </a:t>
            </a:r>
            <a:endParaRPr sz="16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Diffraction pattern of a single slit!</a:t>
            </a:r>
            <a:endParaRPr sz="16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311700" y="311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General extended source 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688" y="849075"/>
            <a:ext cx="4031549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613" y="4136550"/>
            <a:ext cx="4623699" cy="6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391900" y="212275"/>
            <a:ext cx="345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In practise </a:t>
            </a:r>
            <a:endParaRPr sz="16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475" y="212276"/>
            <a:ext cx="2730135" cy="22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351" y="2658825"/>
            <a:ext cx="2428750" cy="209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071" y="2545608"/>
            <a:ext cx="2730125" cy="23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0375" y="250350"/>
            <a:ext cx="2428750" cy="227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7"/>
          <p:cNvCxnSpPr/>
          <p:nvPr/>
        </p:nvCxnSpPr>
        <p:spPr>
          <a:xfrm flipH="1" rot="10800000">
            <a:off x="4408725" y="1412475"/>
            <a:ext cx="465300" cy="8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7"/>
          <p:cNvSpPr txBox="1"/>
          <p:nvPr/>
        </p:nvSpPr>
        <p:spPr>
          <a:xfrm>
            <a:off x="4450900" y="1020375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ℱ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44" name="Google Shape;244;p27"/>
          <p:cNvCxnSpPr>
            <a:stCxn id="238" idx="3"/>
            <a:endCxn id="240" idx="3"/>
          </p:cNvCxnSpPr>
          <p:nvPr/>
        </p:nvCxnSpPr>
        <p:spPr>
          <a:xfrm flipH="1">
            <a:off x="7849210" y="1348476"/>
            <a:ext cx="5400" cy="2358600"/>
          </a:xfrm>
          <a:prstGeom prst="curvedConnector3">
            <a:avLst>
              <a:gd fmla="val -440972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7"/>
          <p:cNvSpPr txBox="1"/>
          <p:nvPr/>
        </p:nvSpPr>
        <p:spPr>
          <a:xfrm rot="5400747">
            <a:off x="7549805" y="2381822"/>
            <a:ext cx="137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Convolution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 rot="10800000">
            <a:off x="4392275" y="3796450"/>
            <a:ext cx="596100" cy="8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7"/>
          <p:cNvSpPr txBox="1"/>
          <p:nvPr/>
        </p:nvSpPr>
        <p:spPr>
          <a:xfrm>
            <a:off x="7968350" y="449025"/>
            <a:ext cx="9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Dirty beam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168725" y="3377300"/>
            <a:ext cx="9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Dirty image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7968350" y="4067125"/>
            <a:ext cx="12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Sky brightness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Backup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Convolution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130" y="1895475"/>
            <a:ext cx="6349000" cy="17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Single dish radio telescopes</a:t>
            </a:r>
            <a:endParaRPr>
              <a:solidFill>
                <a:srgbClr val="FF99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5" y="990075"/>
            <a:ext cx="4966351" cy="33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475450" y="3881300"/>
            <a:ext cx="133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 : NRAO/AUI/NSF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974" y="990075"/>
            <a:ext cx="4051927" cy="3312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6659350" y="1100125"/>
            <a:ext cx="29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pectral"/>
                <a:ea typeface="Spectral"/>
                <a:cs typeface="Spectral"/>
                <a:sym typeface="Spectral"/>
              </a:rPr>
              <a:t>Arecibo Observatory - 305m </a:t>
            </a:r>
            <a:endParaRPr>
              <a:solidFill>
                <a:srgbClr val="FFF2C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050375" y="1108300"/>
            <a:ext cx="29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pectral"/>
                <a:ea typeface="Spectral"/>
                <a:cs typeface="Spectral"/>
                <a:sym typeface="Spectral"/>
              </a:rPr>
              <a:t>Green Bank Telescope</a:t>
            </a:r>
            <a:r>
              <a:rPr lang="en">
                <a:solidFill>
                  <a:srgbClr val="FFF2CC"/>
                </a:solidFill>
                <a:latin typeface="Spectral"/>
                <a:ea typeface="Spectral"/>
                <a:cs typeface="Spectral"/>
                <a:sym typeface="Spectral"/>
              </a:rPr>
              <a:t> - 100m </a:t>
            </a:r>
            <a:endParaRPr>
              <a:solidFill>
                <a:srgbClr val="FFF2C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124650" y="3884018"/>
            <a:ext cx="133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 : NAIC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Single dish - Continuum observations</a:t>
            </a:r>
            <a:endParaRPr>
              <a:solidFill>
                <a:srgbClr val="FF99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895800"/>
            <a:ext cx="8520600" cy="3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Power collected by a telescope :</a:t>
            </a:r>
            <a:br>
              <a:rPr lang="en" sz="1600">
                <a:latin typeface="Spectral"/>
                <a:ea typeface="Spectral"/>
                <a:cs typeface="Spectral"/>
                <a:sym typeface="Spectral"/>
              </a:rPr>
            </a:b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But in practice, its more complicated - </a:t>
            </a:r>
            <a:r>
              <a:rPr i="1"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Switched power observations</a:t>
            </a:r>
            <a:endParaRPr i="1" sz="16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Voltage on source : 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Voltage off source : 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But, the gain </a:t>
            </a:r>
            <a:r>
              <a:rPr i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G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is actually time dependant - </a:t>
            </a:r>
            <a:r>
              <a:rPr i="1"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Dicke Switching</a:t>
            </a:r>
            <a:endParaRPr i="1" sz="16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T</a:t>
            </a:r>
            <a:r>
              <a:rPr baseline="-25000" i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sys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Calculation - Noise diode 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T</a:t>
            </a:r>
            <a:r>
              <a:rPr baseline="-25000" i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A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Calculation - Radiometer equation - 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Resolution - 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25" y="1025704"/>
            <a:ext cx="1592514" cy="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700" y="2163536"/>
            <a:ext cx="2330978" cy="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593" y="3281432"/>
            <a:ext cx="200746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0775" y="3701725"/>
            <a:ext cx="1470925" cy="5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7700" y="1733257"/>
            <a:ext cx="3174162" cy="2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5830575" y="4026250"/>
            <a:ext cx="31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Planning an observation</a:t>
            </a:r>
            <a:endParaRPr sz="18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87" name="Google Shape;87;p15"/>
          <p:cNvCxnSpPr>
            <a:stCxn id="83" idx="3"/>
            <a:endCxn id="86" idx="0"/>
          </p:cNvCxnSpPr>
          <p:nvPr/>
        </p:nvCxnSpPr>
        <p:spPr>
          <a:xfrm>
            <a:off x="6046057" y="3567782"/>
            <a:ext cx="1339200" cy="45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Single dish - Making a map of the sky </a:t>
            </a:r>
            <a:endParaRPr>
              <a:solidFill>
                <a:srgbClr val="FF99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690550"/>
            <a:ext cx="8520600" cy="3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Calibrating Gains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- from observations of a known point source</a:t>
            </a:r>
            <a:br>
              <a:rPr lang="en" sz="1600">
                <a:latin typeface="Spectral"/>
                <a:ea typeface="Spectral"/>
                <a:cs typeface="Spectral"/>
                <a:sym typeface="Spectral"/>
              </a:rPr>
            </a:br>
            <a:br>
              <a:rPr lang="en" sz="1600">
                <a:latin typeface="Spectral"/>
                <a:ea typeface="Spectral"/>
                <a:cs typeface="Spectral"/>
                <a:sym typeface="Spectral"/>
              </a:rPr>
            </a:br>
            <a:br>
              <a:rPr lang="en" sz="1600">
                <a:latin typeface="Spectral"/>
                <a:ea typeface="Spectral"/>
                <a:cs typeface="Spectral"/>
                <a:sym typeface="Spectral"/>
              </a:rPr>
            </a:b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00" y="1186250"/>
            <a:ext cx="3416844" cy="31135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43375" y="4391900"/>
            <a:ext cx="750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Spectral and polarimetric observations are a bit more involved</a:t>
            </a:r>
            <a:endParaRPr sz="1600"/>
          </a:p>
        </p:txBody>
      </p:sp>
      <p:sp>
        <p:nvSpPr>
          <p:cNvPr id="97" name="Google Shape;97;p16"/>
          <p:cNvSpPr txBox="1"/>
          <p:nvPr/>
        </p:nvSpPr>
        <p:spPr>
          <a:xfrm>
            <a:off x="4860600" y="1863750"/>
            <a:ext cx="3475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A map of the radio sky at 4.85 GHz from NRAO 91m telescope at Green Bank</a:t>
            </a:r>
            <a:endParaRPr sz="16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Condon J. J et al. 1994 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919450" y="3865725"/>
            <a:ext cx="133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 : NRAO/AUI/NSF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6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A</a:t>
            </a:r>
            <a:r>
              <a:rPr i="1" lang="en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perture synthesis </a:t>
            </a:r>
            <a:r>
              <a:rPr lang="en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(many dishes work as one large telescope)</a:t>
            </a:r>
            <a:endParaRPr>
              <a:solidFill>
                <a:srgbClr val="FF99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809150"/>
            <a:ext cx="8520600" cy="3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Resolution of typical optical telescopes ≈ 1 arcsec = 2×10</a:t>
            </a:r>
            <a:r>
              <a:rPr baseline="30000" lang="en" sz="1600">
                <a:latin typeface="Spectral"/>
                <a:ea typeface="Spectral"/>
                <a:cs typeface="Spectral"/>
                <a:sym typeface="Spectral"/>
              </a:rPr>
              <a:t>-5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radians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Size of a radio telescope for similar resolution at (𝜆=10cm) ≈ 10cm/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2×10</a:t>
            </a:r>
            <a:r>
              <a:rPr baseline="30000" lang="en" sz="1600">
                <a:latin typeface="Spectral"/>
                <a:ea typeface="Spectral"/>
                <a:cs typeface="Spectral"/>
                <a:sym typeface="Spectral"/>
              </a:rPr>
              <a:t>-5 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= </a:t>
            </a:r>
            <a:r>
              <a:rPr b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5km</a:t>
            </a:r>
            <a:endParaRPr b="1"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Aperture synthesis - resolution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≈ telescope the size of the longest baseline. </a:t>
            </a:r>
            <a:r>
              <a:rPr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NOT sensitivity</a:t>
            </a:r>
            <a:endParaRPr sz="16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725" y="2232975"/>
            <a:ext cx="3244552" cy="24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882725" y="2232975"/>
            <a:ext cx="228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pectral"/>
                <a:ea typeface="Spectral"/>
                <a:cs typeface="Spectral"/>
                <a:sym typeface="Spectral"/>
              </a:rPr>
              <a:t>Jansky VLA, USA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100" y="2232975"/>
            <a:ext cx="3797258" cy="24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343650" y="4316725"/>
            <a:ext cx="207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 : http://www.gmrt.ncra.tifr.res.in/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700900" y="2232975"/>
            <a:ext cx="228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GMRT, India</a:t>
            </a:r>
            <a:endParaRPr sz="11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811425" y="4417425"/>
            <a:ext cx="133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 : NRAO/AUI/NSF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12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Basic two element interferometer</a:t>
            </a:r>
            <a:endParaRPr>
              <a:solidFill>
                <a:srgbClr val="FF99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625" y="817800"/>
            <a:ext cx="6407626" cy="39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875" y="309725"/>
            <a:ext cx="3674025" cy="22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318400" y="563329"/>
            <a:ext cx="449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The electric fields at the two antennas are</a:t>
            </a:r>
            <a:endParaRPr sz="16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94429"/>
            <a:ext cx="1991350" cy="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0" y="994429"/>
            <a:ext cx="2607619" cy="2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318400" y="1352554"/>
            <a:ext cx="449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Here the time delay between the antennae is  </a:t>
            </a:r>
            <a:endParaRPr sz="16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4025" y="1917579"/>
            <a:ext cx="2311400" cy="4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57200" y="2607129"/>
            <a:ext cx="449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Avg over time of the product of </a:t>
            </a:r>
            <a:r>
              <a:rPr i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E</a:t>
            </a:r>
            <a:r>
              <a:rPr baseline="-25000" i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1</a:t>
            </a:r>
            <a:r>
              <a:rPr baseline="-25000" i="1"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and </a:t>
            </a:r>
            <a:r>
              <a:rPr i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E</a:t>
            </a:r>
            <a:r>
              <a:rPr baseline="-25000" i="1" lang="en" sz="16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2</a:t>
            </a:r>
            <a:endParaRPr baseline="-25000" i="1" sz="1600">
              <a:solidFill>
                <a:srgbClr val="00FF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075" y="3115529"/>
            <a:ext cx="6800021" cy="6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457200" y="3825229"/>
            <a:ext cx="603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Response to a point source oscillates with time - </a:t>
            </a:r>
            <a:r>
              <a:rPr i="1"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Fringe function</a:t>
            </a:r>
            <a:r>
              <a:rPr lang="en" sz="16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6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12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Observing a single point source</a:t>
            </a:r>
            <a:endParaRPr>
              <a:solidFill>
                <a:srgbClr val="FF99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543788"/>
            <a:ext cx="8520600" cy="3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Flux calibration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: observe a bright source of known flux density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Amplitude of fringes equals flux density of point source</a:t>
            </a:r>
            <a:br>
              <a:rPr lang="en" sz="1600">
                <a:latin typeface="Spectral"/>
                <a:ea typeface="Spectral"/>
                <a:cs typeface="Spectral"/>
                <a:sym typeface="Spectral"/>
              </a:rPr>
            </a:br>
            <a:br>
              <a:rPr lang="en" sz="1600">
                <a:latin typeface="Spectral"/>
                <a:ea typeface="Spectral"/>
                <a:cs typeface="Spectral"/>
                <a:sym typeface="Spectral"/>
              </a:rPr>
            </a:br>
            <a:br>
              <a:rPr lang="en" sz="1600">
                <a:latin typeface="Spectral"/>
                <a:ea typeface="Spectral"/>
                <a:cs typeface="Spectral"/>
                <a:sym typeface="Spectral"/>
              </a:rPr>
            </a:br>
            <a:br>
              <a:rPr lang="en" sz="1600">
                <a:latin typeface="Spectral"/>
                <a:ea typeface="Spectral"/>
                <a:cs typeface="Spectral"/>
                <a:sym typeface="Spectral"/>
              </a:rPr>
            </a:br>
            <a:r>
              <a:rPr i="1"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Phase (position) calibration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: repeatedly (between scans of target) observe another bright source  of known position (preferably point source) close to the source of interest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-2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Spectral"/>
                <a:ea typeface="Spectral"/>
                <a:cs typeface="Spectral"/>
                <a:sym typeface="Spectral"/>
              </a:rPr>
              <a:t>Observing a single point source </a:t>
            </a:r>
            <a:endParaRPr>
              <a:solidFill>
                <a:srgbClr val="FF99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075" y="1471625"/>
            <a:ext cx="2400275" cy="5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963" y="2916400"/>
            <a:ext cx="6132085" cy="5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2715975" y="3499750"/>
            <a:ext cx="6025200" cy="1208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1113" y="3656938"/>
            <a:ext cx="55149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560625" y="3924300"/>
            <a:ext cx="20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Visibility</a:t>
            </a:r>
            <a:r>
              <a:rPr i="1"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 equation</a:t>
            </a:r>
            <a:endParaRPr i="1" sz="16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237250" y="334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For a point source at the phase center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" name="Google Shape;152;p21"/>
          <p:cNvCxnSpPr/>
          <p:nvPr/>
        </p:nvCxnSpPr>
        <p:spPr>
          <a:xfrm rot="10800000">
            <a:off x="1005025" y="982600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1"/>
          <p:cNvCxnSpPr/>
          <p:nvPr/>
        </p:nvCxnSpPr>
        <p:spPr>
          <a:xfrm rot="-5400000">
            <a:off x="2376509" y="2354301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/>
          <p:nvPr/>
        </p:nvCxnSpPr>
        <p:spPr>
          <a:xfrm rot="10800000">
            <a:off x="5333275" y="1090675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1"/>
          <p:cNvCxnSpPr/>
          <p:nvPr/>
        </p:nvCxnSpPr>
        <p:spPr>
          <a:xfrm rot="-5400000">
            <a:off x="6704759" y="2462376"/>
            <a:ext cx="22200" cy="272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297" y="212597"/>
            <a:ext cx="4115150" cy="6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 rot="-5400000">
            <a:off x="-96775" y="2144650"/>
            <a:ext cx="1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Amplitude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 rot="-5400000">
            <a:off x="4127250" y="2341725"/>
            <a:ext cx="1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Phase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1442000" y="4012625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baseline/wavelength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5770250" y="4098050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baseline/wavelength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